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"/>
      </a:defRPr>
    </a:lvl1pPr>
    <a:lvl2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"/>
      </a:defRPr>
    </a:lvl2pPr>
    <a:lvl3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"/>
      </a:defRPr>
    </a:lvl3pPr>
    <a:lvl4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"/>
      </a:defRPr>
    </a:lvl4pPr>
    <a:lvl5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"/>
      </a:defRPr>
    </a:lvl5pPr>
    <a:lvl6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"/>
      </a:defRPr>
    </a:lvl6pPr>
    <a:lvl7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"/>
      </a:defRPr>
    </a:lvl7pPr>
    <a:lvl8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"/>
      </a:defRPr>
    </a:lvl8pPr>
    <a:lvl9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CAD4ED"/>
          </a:solidFill>
        </a:fill>
      </a:tcStyle>
    </a:wholeTbl>
    <a:band2H>
      <a:tcTxStyle b="def" i="def"/>
      <a:tcStyle>
        <a:tcBdr/>
        <a:fill>
          <a:solidFill>
            <a:srgbClr val="E6EBF6"/>
          </a:solidFill>
        </a:fill>
      </a:tcStyle>
    </a:band2H>
    <a:firstCol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381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381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381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381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381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381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BC00FF"/>
          </a:solidFill>
        </a:fill>
      </a:tcStyle>
    </a:band2H>
    <a:firstCol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00FF"/>
          </a:solidFill>
        </a:fill>
      </a:tcStyle>
    </a:lastRow>
    <a:fir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381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381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BC00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BC00FF">
              <a:alpha val="20000"/>
            </a:srgbClr>
          </a:solidFill>
        </a:fill>
      </a:tcStyle>
    </a:firstCol>
    <a:la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508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254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42937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1pPr>
    <a:lvl2pPr indent="228600" defTabSz="642937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2pPr>
    <a:lvl3pPr indent="457200" defTabSz="642937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3pPr>
    <a:lvl4pPr indent="685800" defTabSz="642937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4pPr>
    <a:lvl5pPr indent="914400" defTabSz="642937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5pPr>
    <a:lvl6pPr indent="1143000" defTabSz="642937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6pPr>
    <a:lvl7pPr indent="1371600" defTabSz="642937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7pPr>
    <a:lvl8pPr indent="1600200" defTabSz="642937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8pPr>
    <a:lvl9pPr indent="1828800" defTabSz="642937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244578" y="1785936"/>
            <a:ext cx="15894844" cy="4929189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244578" y="6840139"/>
            <a:ext cx="15894844" cy="221456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ody Level One…"/>
          <p:cNvSpPr txBox="1"/>
          <p:nvPr>
            <p:ph type="body" sz="quarter" idx="1"/>
          </p:nvPr>
        </p:nvSpPr>
        <p:spPr>
          <a:xfrm>
            <a:off x="4833937" y="8947546"/>
            <a:ext cx="14716127" cy="64879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  <a:lvl2pPr marL="839610" indent="-395111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2pPr>
            <a:lvl3pPr marL="1284110" indent="-395110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3pPr>
            <a:lvl4pPr marL="1728610" indent="-395110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4pPr>
            <a:lvl5pPr marL="2173110" indent="-395110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“Type a quote here.”"/>
          <p:cNvSpPr txBox="1"/>
          <p:nvPr>
            <p:ph type="body" sz="quarter" idx="21"/>
          </p:nvPr>
        </p:nvSpPr>
        <p:spPr>
          <a:xfrm>
            <a:off x="4833937" y="6000750"/>
            <a:ext cx="14716127" cy="910829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143070724_2880x2159.jpeg"/>
          <p:cNvSpPr/>
          <p:nvPr>
            <p:ph type="pic" idx="21"/>
          </p:nvPr>
        </p:nvSpPr>
        <p:spPr>
          <a:xfrm>
            <a:off x="3048000" y="0"/>
            <a:ext cx="18296470" cy="137160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7" name="Body Level One…"/>
          <p:cNvSpPr txBox="1"/>
          <p:nvPr>
            <p:ph type="body" sz="half" idx="1"/>
          </p:nvPr>
        </p:nvSpPr>
        <p:spPr>
          <a:xfrm>
            <a:off x="4155280" y="3893342"/>
            <a:ext cx="16073439" cy="8036722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143070716_1012x1350.jpeg"/>
          <p:cNvSpPr/>
          <p:nvPr>
            <p:ph type="pic" sz="half" idx="21"/>
          </p:nvPr>
        </p:nvSpPr>
        <p:spPr>
          <a:xfrm>
            <a:off x="12906375" y="1768077"/>
            <a:ext cx="7604339" cy="101441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6" name="Title Text"/>
          <p:cNvSpPr txBox="1"/>
          <p:nvPr>
            <p:ph type="title"/>
          </p:nvPr>
        </p:nvSpPr>
        <p:spPr>
          <a:xfrm>
            <a:off x="4155280" y="1946670"/>
            <a:ext cx="7929565" cy="492919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4155280" y="6858000"/>
            <a:ext cx="7929565" cy="52863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4137421" y="908807"/>
            <a:ext cx="16055580" cy="1203611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155280" y="9572625"/>
            <a:ext cx="16073439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4155280" y="5143500"/>
            <a:ext cx="16073439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143070716_1012x1350.jpeg"/>
          <p:cNvSpPr/>
          <p:nvPr>
            <p:ph type="pic" sz="half" idx="21"/>
          </p:nvPr>
        </p:nvSpPr>
        <p:spPr>
          <a:xfrm>
            <a:off x="12906375" y="1768077"/>
            <a:ext cx="7604339" cy="101441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4155280" y="1946670"/>
            <a:ext cx="7929565" cy="492919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155280" y="6858000"/>
            <a:ext cx="7929565" cy="52863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half" idx="1"/>
          </p:nvPr>
        </p:nvSpPr>
        <p:spPr>
          <a:xfrm>
            <a:off x="4155280" y="3893342"/>
            <a:ext cx="16073439" cy="8036722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143070716_1012x1350.jpeg"/>
          <p:cNvSpPr/>
          <p:nvPr>
            <p:ph type="pic" sz="quarter" idx="21"/>
          </p:nvPr>
        </p:nvSpPr>
        <p:spPr>
          <a:xfrm>
            <a:off x="13192125" y="3196827"/>
            <a:ext cx="7054454" cy="94106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quarter" idx="1"/>
          </p:nvPr>
        </p:nvSpPr>
        <p:spPr>
          <a:xfrm>
            <a:off x="4155280" y="3893342"/>
            <a:ext cx="7625955" cy="8036722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idx="1"/>
          </p:nvPr>
        </p:nvSpPr>
        <p:spPr>
          <a:xfrm>
            <a:off x="4155280" y="1928811"/>
            <a:ext cx="16073439" cy="9858377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143070718_1000x750.jpeg"/>
          <p:cNvSpPr/>
          <p:nvPr>
            <p:ph type="pic" sz="quarter" idx="21"/>
          </p:nvPr>
        </p:nvSpPr>
        <p:spPr>
          <a:xfrm>
            <a:off x="12622804" y="7171872"/>
            <a:ext cx="7552530" cy="56643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143070724_2880x2159.jpeg"/>
          <p:cNvSpPr/>
          <p:nvPr>
            <p:ph type="pic" sz="quarter" idx="22"/>
          </p:nvPr>
        </p:nvSpPr>
        <p:spPr>
          <a:xfrm>
            <a:off x="12692061" y="1357312"/>
            <a:ext cx="7479500" cy="56070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16_1012x1350.jpeg"/>
          <p:cNvSpPr/>
          <p:nvPr>
            <p:ph type="pic" sz="half" idx="23"/>
          </p:nvPr>
        </p:nvSpPr>
        <p:spPr>
          <a:xfrm>
            <a:off x="4673203" y="1750217"/>
            <a:ext cx="7604292" cy="101441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20704196" y="13099993"/>
            <a:ext cx="409779" cy="428344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155280" y="357186"/>
            <a:ext cx="16073439" cy="3429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3610166" y="3962400"/>
            <a:ext cx="9550401" cy="975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0706054" y="13099993"/>
            <a:ext cx="409778" cy="428344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617361" marR="0" indent="-617361" algn="l" defTabSz="821530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1061860" marR="0" indent="-617361" algn="l" defTabSz="821530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1506360" marR="0" indent="-617360" algn="l" defTabSz="821530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1950860" marR="0" indent="-617360" algn="l" defTabSz="821530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2395360" marR="0" indent="-617360" algn="l" defTabSz="821530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2839860" marR="0" indent="-617360" algn="l" defTabSz="821530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3284361" marR="0" indent="-617360" algn="l" defTabSz="821530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3728861" marR="0" indent="-617360" algn="l" defTabSz="821530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4173361" marR="0" indent="-617361" algn="l" defTabSz="821530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6.png"/><Relationship Id="rId6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ecisions"/>
          <p:cNvSpPr txBox="1"/>
          <p:nvPr>
            <p:ph type="title"/>
          </p:nvPr>
        </p:nvSpPr>
        <p:spPr>
          <a:xfrm>
            <a:off x="4155281" y="357186"/>
            <a:ext cx="16073438" cy="3429003"/>
          </a:xfrm>
          <a:prstGeom prst="rect">
            <a:avLst/>
          </a:prstGeom>
        </p:spPr>
        <p:txBody>
          <a:bodyPr/>
          <a:lstStyle/>
          <a:p>
            <a:pPr/>
            <a:r>
              <a:t>Decisions</a:t>
            </a:r>
          </a:p>
        </p:txBody>
      </p:sp>
      <p:sp>
        <p:nvSpPr>
          <p:cNvPr id="172" name="Shutting Down the Pipeline……"/>
          <p:cNvSpPr txBox="1"/>
          <p:nvPr>
            <p:ph type="body" sz="half" idx="1"/>
          </p:nvPr>
        </p:nvSpPr>
        <p:spPr>
          <a:xfrm>
            <a:off x="4155281" y="3893342"/>
            <a:ext cx="16073438" cy="8036722"/>
          </a:xfrm>
          <a:prstGeom prst="rect">
            <a:avLst/>
          </a:prstGeom>
        </p:spPr>
        <p:txBody>
          <a:bodyPr/>
          <a:lstStyle/>
          <a:p>
            <a:pPr marL="518608" indent="-518608" defTabSz="687619">
              <a:spcBef>
                <a:spcPts val="4100"/>
              </a:spcBef>
              <a:buBlip>
                <a:blip r:embed="rId3"/>
              </a:buBlip>
              <a:defRPr sz="4100">
                <a:effectLst>
                  <a:outerShdw sx="100000" sy="100000" kx="0" ky="0" algn="b" rotWithShape="0" blurRad="50800" dist="31889" dir="5400000">
                    <a:srgbClr val="000000"/>
                  </a:outerShdw>
                </a:effectLst>
              </a:defRPr>
            </a:pPr>
            <a:r>
              <a:t>Shutting Down the Pipeline…</a:t>
            </a:r>
          </a:p>
          <a:p>
            <a:pPr lvl="1" marL="757989" indent="-415089" defTabSz="687619">
              <a:spcBef>
                <a:spcPts val="4100"/>
              </a:spcBef>
              <a:buSzPct val="100000"/>
              <a:buChar char="•"/>
              <a:defRPr sz="4100">
                <a:effectLst>
                  <a:outerShdw sx="100000" sy="100000" kx="0" ky="0" algn="b" rotWithShape="0" blurRad="50800" dist="31889" dir="5400000">
                    <a:srgbClr val="000000"/>
                  </a:outerShdw>
                </a:effectLst>
              </a:defRPr>
            </a:pPr>
            <a:r>
              <a:t>the company didn’t know how much access the hackers might gain, maintaining operational control of the pipeline was paramount</a:t>
            </a:r>
          </a:p>
          <a:p>
            <a:pPr lvl="1" marL="757989" indent="-415089" defTabSz="687619">
              <a:spcBef>
                <a:spcPts val="4100"/>
              </a:spcBef>
              <a:buSzPct val="100000"/>
              <a:buChar char="•"/>
              <a:defRPr sz="4100">
                <a:effectLst>
                  <a:outerShdw sx="100000" sy="100000" kx="0" ky="0" algn="b" rotWithShape="0" blurRad="50800" dist="31889" dir="5400000">
                    <a:srgbClr val="000000"/>
                  </a:outerShdw>
                </a:effectLst>
              </a:defRPr>
            </a:pPr>
            <a:r>
              <a:t>to prevent hackers from migrating to the pipeline control system, Colonial decided a complete shutdown was necessary</a:t>
            </a:r>
          </a:p>
          <a:p>
            <a:pPr marL="518608" indent="-518608" defTabSz="687619">
              <a:spcBef>
                <a:spcPts val="4100"/>
              </a:spcBef>
              <a:buBlip>
                <a:blip r:embed="rId3"/>
              </a:buBlip>
              <a:defRPr sz="4100">
                <a:effectLst>
                  <a:outerShdw sx="100000" sy="100000" kx="0" ky="0" algn="b" rotWithShape="0" blurRad="50800" dist="31889" dir="5400000">
                    <a:srgbClr val="000000"/>
                  </a:outerShdw>
                </a:effectLst>
              </a:defRPr>
            </a:pPr>
            <a:r>
              <a:t>Paying the Ransom…</a:t>
            </a:r>
          </a:p>
          <a:p>
            <a:pPr lvl="1" marL="757989" indent="-415089" defTabSz="687619">
              <a:spcBef>
                <a:spcPts val="4100"/>
              </a:spcBef>
              <a:buSzPct val="100000"/>
              <a:buChar char="•"/>
              <a:defRPr sz="4100">
                <a:effectLst>
                  <a:outerShdw sx="100000" sy="100000" kx="0" ky="0" algn="b" rotWithShape="0" blurRad="50800" dist="31889" dir="5400000">
                    <a:srgbClr val="000000"/>
                  </a:outerShdw>
                </a:effectLst>
              </a:defRPr>
            </a:pPr>
            <a:r>
              <a:t>wanted to get the pipeline back online as quickly as possible</a:t>
            </a:r>
          </a:p>
          <a:p>
            <a:pPr lvl="1" marL="757989" indent="-415089" defTabSz="687619">
              <a:spcBef>
                <a:spcPts val="4100"/>
              </a:spcBef>
              <a:buSzPct val="100000"/>
              <a:buChar char="•"/>
              <a:defRPr sz="4100">
                <a:effectLst>
                  <a:outerShdw sx="100000" sy="100000" kx="0" ky="0" algn="b" rotWithShape="0" blurRad="50800" dist="31889" dir="5400000">
                    <a:srgbClr val="000000"/>
                  </a:outerShdw>
                </a:effectLst>
              </a:defRPr>
            </a:pPr>
            <a:r>
              <a:t>wanted to keep the situation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Impacts"/>
          <p:cNvSpPr txBox="1"/>
          <p:nvPr>
            <p:ph type="title"/>
          </p:nvPr>
        </p:nvSpPr>
        <p:spPr>
          <a:xfrm>
            <a:off x="4155281" y="357186"/>
            <a:ext cx="16073438" cy="3429003"/>
          </a:xfrm>
          <a:prstGeom prst="rect">
            <a:avLst/>
          </a:prstGeom>
        </p:spPr>
        <p:txBody>
          <a:bodyPr/>
          <a:lstStyle/>
          <a:p>
            <a:pPr/>
            <a:r>
              <a:t>Impacts</a:t>
            </a:r>
          </a:p>
        </p:txBody>
      </p:sp>
      <p:sp>
        <p:nvSpPr>
          <p:cNvPr id="175" name="news of the attack and the pipeline shutdown spurred panic buying of gasoline, leaving thousands of gas stations without fuel, driving prices to the highest in almost 7 years…"/>
          <p:cNvSpPr txBox="1"/>
          <p:nvPr>
            <p:ph type="body" sz="half" idx="1"/>
          </p:nvPr>
        </p:nvSpPr>
        <p:spPr>
          <a:xfrm>
            <a:off x="4155281" y="3893342"/>
            <a:ext cx="16073438" cy="8036722"/>
          </a:xfrm>
          <a:prstGeom prst="rect">
            <a:avLst/>
          </a:prstGeom>
        </p:spPr>
        <p:txBody>
          <a:bodyPr/>
          <a:lstStyle/>
          <a:p>
            <a:pPr marL="576231" indent="-576231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Panic buying</a:t>
            </a:r>
          </a:p>
          <a:p>
            <a:pPr marL="576231" indent="-576231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Inventory reduction</a:t>
            </a:r>
          </a:p>
          <a:p>
            <a:pPr marL="576231" indent="-576231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Opportunity cost</a:t>
            </a:r>
          </a:p>
          <a:p>
            <a:pPr marL="576231" indent="-576231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Expectation management</a:t>
            </a:r>
          </a:p>
          <a:p>
            <a:pPr marL="576231" indent="-576231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Increased regulation and inspection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ME.png" descr="M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65415" y="3683000"/>
            <a:ext cx="6350002" cy="635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Casey M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Rafael Encarnacion</a:t>
            </a:r>
          </a:p>
        </p:txBody>
      </p:sp>
      <p:sp>
        <p:nvSpPr>
          <p:cNvPr id="179" name="INTRO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16138" indent="-716138">
              <a:buSzPct val="75000"/>
              <a:buChar char="•"/>
            </a:pPr>
            <a:r>
              <a:t>Phishing</a:t>
            </a:r>
          </a:p>
          <a:p>
            <a:pPr marL="716138" indent="-716138">
              <a:buSzPct val="75000"/>
              <a:buChar char="•"/>
            </a:pPr>
            <a:r>
              <a:t>RDP Abuse</a:t>
            </a:r>
          </a:p>
          <a:p>
            <a:pPr marL="716138" indent="-716138">
              <a:buSzPct val="75000"/>
              <a:buChar char="•"/>
            </a:pPr>
            <a:r>
              <a:t>Vulnerabilities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hishing"/>
          <p:cNvSpPr txBox="1"/>
          <p:nvPr>
            <p:ph type="title"/>
          </p:nvPr>
        </p:nvSpPr>
        <p:spPr>
          <a:xfrm>
            <a:off x="4155281" y="357186"/>
            <a:ext cx="16073438" cy="3429003"/>
          </a:xfrm>
          <a:prstGeom prst="rect">
            <a:avLst/>
          </a:prstGeom>
        </p:spPr>
        <p:txBody>
          <a:bodyPr/>
          <a:lstStyle/>
          <a:p>
            <a:pPr lvl="2"/>
            <a:r>
              <a:t>Phishing</a:t>
            </a:r>
          </a:p>
        </p:txBody>
      </p:sp>
      <p:sp>
        <p:nvSpPr>
          <p:cNvPr id="182" name="Email Scanning…"/>
          <p:cNvSpPr txBox="1"/>
          <p:nvPr>
            <p:ph type="body" sz="half" idx="1"/>
          </p:nvPr>
        </p:nvSpPr>
        <p:spPr>
          <a:xfrm>
            <a:off x="4155281" y="3893342"/>
            <a:ext cx="16073438" cy="803672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Email Scanning</a:t>
            </a:r>
          </a:p>
          <a:p>
            <a:pPr>
              <a:buBlip>
                <a:blip r:embed="rId3"/>
              </a:buBlip>
            </a:pPr>
            <a:r>
              <a:t>Sandboxing</a:t>
            </a:r>
          </a:p>
          <a:p>
            <a:pPr>
              <a:buBlip>
                <a:blip r:embed="rId3"/>
              </a:buBlip>
            </a:pPr>
            <a:r>
              <a:t>Awareness Training</a:t>
            </a:r>
          </a:p>
          <a:p>
            <a:pPr>
              <a:buBlip>
                <a:blip r:embed="rId3"/>
              </a:buBlip>
            </a:pPr>
            <a:r>
              <a:t>Endpoint Protection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DP Abuse"/>
          <p:cNvSpPr txBox="1"/>
          <p:nvPr>
            <p:ph type="title"/>
          </p:nvPr>
        </p:nvSpPr>
        <p:spPr>
          <a:xfrm>
            <a:off x="4155281" y="357186"/>
            <a:ext cx="16073438" cy="3429003"/>
          </a:xfrm>
          <a:prstGeom prst="rect">
            <a:avLst/>
          </a:prstGeom>
        </p:spPr>
        <p:txBody>
          <a:bodyPr/>
          <a:lstStyle/>
          <a:p>
            <a:pPr lvl="2"/>
            <a:r>
              <a:t>RDP Abuse</a:t>
            </a:r>
          </a:p>
        </p:txBody>
      </p:sp>
      <p:sp>
        <p:nvSpPr>
          <p:cNvPr id="185" name="Stop Using RDP…"/>
          <p:cNvSpPr txBox="1"/>
          <p:nvPr>
            <p:ph type="body" sz="half" idx="1"/>
          </p:nvPr>
        </p:nvSpPr>
        <p:spPr>
          <a:xfrm>
            <a:off x="4155281" y="3893342"/>
            <a:ext cx="16073438" cy="803672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Stop Using RDP</a:t>
            </a:r>
          </a:p>
          <a:p>
            <a:pPr>
              <a:buBlip>
                <a:blip r:embed="rId3"/>
              </a:buBlip>
            </a:pPr>
            <a:r>
              <a:t>See above</a:t>
            </a:r>
          </a:p>
          <a:p>
            <a:pPr>
              <a:buBlip>
                <a:blip r:embed="rId3"/>
              </a:buBlip>
            </a:pPr>
            <a:r>
              <a:t>Seriously, use something else!</a:t>
            </a:r>
          </a:p>
          <a:p>
            <a:pPr>
              <a:buBlip>
                <a:blip r:embed="rId3"/>
              </a:buBlip>
            </a:pPr>
            <a:r>
              <a:t>Add MFA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Vulnerabilities"/>
          <p:cNvSpPr txBox="1"/>
          <p:nvPr>
            <p:ph type="title"/>
          </p:nvPr>
        </p:nvSpPr>
        <p:spPr>
          <a:xfrm>
            <a:off x="4155281" y="357186"/>
            <a:ext cx="16073438" cy="3429003"/>
          </a:xfrm>
          <a:prstGeom prst="rect">
            <a:avLst/>
          </a:prstGeom>
        </p:spPr>
        <p:txBody>
          <a:bodyPr/>
          <a:lstStyle/>
          <a:p>
            <a:pPr lvl="2"/>
            <a:r>
              <a:t>Vulnerabilities</a:t>
            </a:r>
          </a:p>
        </p:txBody>
      </p:sp>
      <p:sp>
        <p:nvSpPr>
          <p:cNvPr id="188" name="Patching…"/>
          <p:cNvSpPr txBox="1"/>
          <p:nvPr>
            <p:ph type="body" sz="half" idx="1"/>
          </p:nvPr>
        </p:nvSpPr>
        <p:spPr>
          <a:xfrm>
            <a:off x="4155281" y="3893342"/>
            <a:ext cx="16073438" cy="803672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Patching </a:t>
            </a:r>
          </a:p>
          <a:p>
            <a:pPr>
              <a:buBlip>
                <a:blip r:embed="rId3"/>
              </a:buBlip>
            </a:pPr>
            <a:r>
              <a:t>Vulnerability Scanning/Management</a:t>
            </a:r>
          </a:p>
          <a:p>
            <a:pPr>
              <a:buBlip>
                <a:blip r:embed="rId3"/>
              </a:buBlip>
            </a:pPr>
            <a:r>
              <a:t>Layered detection for Zero-Day Attacks</a:t>
            </a:r>
          </a:p>
          <a:p>
            <a:pPr>
              <a:buBlip>
                <a:blip r:embed="rId3"/>
              </a:buBlip>
            </a:pPr>
            <a:r>
              <a:t>Low Privilege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6.png" descr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59832" y="4525832"/>
            <a:ext cx="4664336" cy="4664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5.png" descr="image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46555" y="4525832"/>
            <a:ext cx="4664336" cy="4664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7.png" descr="image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673109" y="4525832"/>
            <a:ext cx="4664336" cy="4664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2101 vpi cyber team2.tiff" descr="2101 vpi cyber team2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280739" y="1259835"/>
            <a:ext cx="7344711" cy="83674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asey Mullins"/>
          <p:cNvSpPr txBox="1"/>
          <p:nvPr>
            <p:ph type="title" idx="4294967295"/>
          </p:nvPr>
        </p:nvSpPr>
        <p:spPr>
          <a:xfrm>
            <a:off x="2746228" y="9435373"/>
            <a:ext cx="3264990" cy="2193685"/>
          </a:xfrm>
          <a:prstGeom prst="rect">
            <a:avLst/>
          </a:prstGeom>
        </p:spPr>
        <p:txBody>
          <a:bodyPr anchor="b"/>
          <a:lstStyle>
            <a:lvl1pPr algn="ctr" defTabSz="558641">
              <a:defRPr sz="6800">
                <a:effectLst>
                  <a:outerShdw sx="100000" sy="100000" kx="0" ky="0" algn="b" rotWithShape="0" blurRad="34544" dist="25908" dir="5400000">
                    <a:srgbClr val="000000"/>
                  </a:outerShdw>
                </a:effectLst>
              </a:defRPr>
            </a:lvl1pPr>
          </a:lstStyle>
          <a:p>
            <a:pPr/>
            <a:r>
              <a:t>Casey Mullins</a:t>
            </a:r>
          </a:p>
        </p:txBody>
      </p:sp>
      <p:sp>
        <p:nvSpPr>
          <p:cNvPr id="143" name="Kim…"/>
          <p:cNvSpPr txBox="1"/>
          <p:nvPr/>
        </p:nvSpPr>
        <p:spPr>
          <a:xfrm>
            <a:off x="9987298" y="9435373"/>
            <a:ext cx="4409404" cy="2193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b">
            <a:normAutofit fontScale="100000" lnSpcReduction="0"/>
          </a:bodyPr>
          <a:lstStyle/>
          <a:p>
            <a:pPr defTabSz="558641">
              <a:defRPr sz="6800">
                <a:effectLst>
                  <a:outerShdw sx="100000" sy="100000" kx="0" ky="0" algn="b" rotWithShape="0" blurRad="34544" dist="25908" dir="5400000">
                    <a:srgbClr val="000000"/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Kim </a:t>
            </a:r>
          </a:p>
          <a:p>
            <a:pPr defTabSz="558641">
              <a:defRPr sz="6800">
                <a:effectLst>
                  <a:outerShdw sx="100000" sy="100000" kx="0" ky="0" algn="b" rotWithShape="0" blurRad="34544" dist="25908" dir="5400000">
                    <a:srgbClr val="000000"/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Young</a:t>
            </a:r>
          </a:p>
        </p:txBody>
      </p:sp>
      <p:sp>
        <p:nvSpPr>
          <p:cNvPr id="144" name="Rafael Encarnacion"/>
          <p:cNvSpPr txBox="1"/>
          <p:nvPr/>
        </p:nvSpPr>
        <p:spPr>
          <a:xfrm>
            <a:off x="17207511" y="9435373"/>
            <a:ext cx="5595532" cy="2193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b">
            <a:normAutofit fontScale="100000" lnSpcReduction="0"/>
          </a:bodyPr>
          <a:lstStyle>
            <a:lvl1pPr defTabSz="558641">
              <a:defRPr sz="6800">
                <a:effectLst>
                  <a:outerShdw sx="100000" sy="100000" kx="0" ky="0" algn="b" rotWithShape="0" blurRad="34544" dist="25908" dir="5400000">
                    <a:srgbClr val="000000"/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Rafael Encarnacion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2101 vpi cyber team2.tiff" descr="2101 vpi cyber team2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80739" y="1259835"/>
            <a:ext cx="7344711" cy="836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nvestigate and Report.tiff" descr="Investigate and Report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55459" y="2106503"/>
            <a:ext cx="12872520" cy="119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Ransomware.tiff" descr="Ransomwar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8255" y="4271095"/>
            <a:ext cx="22927491" cy="5173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Colonial Pipeline Cyberattack.tiff" descr="Colonial Pipeline Cyberattack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27376" y="8408765"/>
            <a:ext cx="10512074" cy="607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asey M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Casey</a:t>
            </a:r>
          </a:p>
          <a:p>
            <a:pPr/>
            <a:r>
              <a:t>Mullins</a:t>
            </a:r>
          </a:p>
        </p:txBody>
      </p:sp>
      <p:sp>
        <p:nvSpPr>
          <p:cNvPr id="152" name="INTRO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16138" indent="-716138">
              <a:buSzPct val="75000"/>
              <a:buChar char="•"/>
            </a:pPr>
            <a:r>
              <a:t>INTRO</a:t>
            </a:r>
          </a:p>
          <a:p>
            <a:pPr marL="716138" indent="-716138">
              <a:buSzPct val="75000"/>
              <a:buChar char="•"/>
            </a:pPr>
            <a:r>
              <a:t>Ransomware Definition</a:t>
            </a:r>
          </a:p>
          <a:p>
            <a:pPr marL="716138" indent="-716138">
              <a:buSzPct val="75000"/>
              <a:buChar char="•"/>
            </a:pPr>
            <a:r>
              <a:t>Darkside Group (?)</a:t>
            </a:r>
          </a:p>
        </p:txBody>
      </p:sp>
      <p:pic>
        <p:nvPicPr>
          <p:cNvPr id="153" name="Casey Mullins.png" descr="Casey Mullin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65415" y="3682998"/>
            <a:ext cx="6350002" cy="6350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tro"/>
          <p:cNvSpPr txBox="1"/>
          <p:nvPr>
            <p:ph type="title"/>
          </p:nvPr>
        </p:nvSpPr>
        <p:spPr>
          <a:xfrm>
            <a:off x="4155281" y="357186"/>
            <a:ext cx="16073438" cy="3429003"/>
          </a:xfrm>
          <a:prstGeom prst="rect">
            <a:avLst/>
          </a:prstGeom>
        </p:spPr>
        <p:txBody>
          <a:bodyPr/>
          <a:lstStyle/>
          <a:p>
            <a:pPr/>
            <a:r>
              <a:t>Intro</a:t>
            </a:r>
          </a:p>
        </p:txBody>
      </p:sp>
      <p:sp>
        <p:nvSpPr>
          <p:cNvPr id="156" name="Double-click to edit"/>
          <p:cNvSpPr txBox="1"/>
          <p:nvPr>
            <p:ph type="body" sz="half" idx="1"/>
          </p:nvPr>
        </p:nvSpPr>
        <p:spPr>
          <a:xfrm>
            <a:off x="4155281" y="3893342"/>
            <a:ext cx="16073438" cy="803672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What is Ransomware?"/>
          <p:cNvSpPr txBox="1"/>
          <p:nvPr>
            <p:ph type="title"/>
          </p:nvPr>
        </p:nvSpPr>
        <p:spPr>
          <a:xfrm>
            <a:off x="4155281" y="357186"/>
            <a:ext cx="16073438" cy="3429003"/>
          </a:xfrm>
          <a:prstGeom prst="rect">
            <a:avLst/>
          </a:prstGeom>
        </p:spPr>
        <p:txBody>
          <a:bodyPr/>
          <a:lstStyle/>
          <a:p>
            <a:pPr/>
            <a:r>
              <a:t>What is Ransomware?</a:t>
            </a:r>
          </a:p>
        </p:txBody>
      </p:sp>
      <p:sp>
        <p:nvSpPr>
          <p:cNvPr id="159" name="Double-click to edit"/>
          <p:cNvSpPr txBox="1"/>
          <p:nvPr>
            <p:ph type="body" sz="half" idx="1"/>
          </p:nvPr>
        </p:nvSpPr>
        <p:spPr>
          <a:xfrm>
            <a:off x="4155281" y="3893342"/>
            <a:ext cx="16073438" cy="803672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Darkside Group"/>
          <p:cNvSpPr txBox="1"/>
          <p:nvPr>
            <p:ph type="title"/>
          </p:nvPr>
        </p:nvSpPr>
        <p:spPr>
          <a:xfrm>
            <a:off x="4155281" y="357186"/>
            <a:ext cx="16073438" cy="3429003"/>
          </a:xfrm>
          <a:prstGeom prst="rect">
            <a:avLst/>
          </a:prstGeom>
        </p:spPr>
        <p:txBody>
          <a:bodyPr/>
          <a:lstStyle/>
          <a:p>
            <a:pPr/>
            <a:r>
              <a:t>Darkside Group</a:t>
            </a:r>
          </a:p>
        </p:txBody>
      </p:sp>
      <p:sp>
        <p:nvSpPr>
          <p:cNvPr id="162" name="Double-click to edit"/>
          <p:cNvSpPr txBox="1"/>
          <p:nvPr>
            <p:ph type="body" sz="half" idx="1"/>
          </p:nvPr>
        </p:nvSpPr>
        <p:spPr>
          <a:xfrm>
            <a:off x="4155281" y="3893342"/>
            <a:ext cx="16073438" cy="803672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kim young.png" descr="kim you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65415" y="3683000"/>
            <a:ext cx="6350002" cy="635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asey M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Kim</a:t>
            </a:r>
          </a:p>
          <a:p>
            <a:pPr/>
            <a:r>
              <a:t>Young</a:t>
            </a:r>
          </a:p>
        </p:txBody>
      </p:sp>
      <p:sp>
        <p:nvSpPr>
          <p:cNvPr id="166" name="INTRO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16138" indent="-716138">
              <a:buSzPct val="75000"/>
              <a:buChar char="•"/>
            </a:pPr>
            <a:r>
              <a:t>Background</a:t>
            </a:r>
          </a:p>
          <a:p>
            <a:pPr marL="716138" indent="-716138">
              <a:buSzPct val="75000"/>
              <a:buChar char="•"/>
            </a:pPr>
            <a:r>
              <a:t>Decisions</a:t>
            </a:r>
          </a:p>
          <a:p>
            <a:pPr marL="716138" indent="-716138">
              <a:buSzPct val="75000"/>
              <a:buChar char="•"/>
            </a:pPr>
            <a:r>
              <a:t>Impacts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Decision to pay the ransom"/>
          <p:cNvSpPr txBox="1"/>
          <p:nvPr>
            <p:ph type="title"/>
          </p:nvPr>
        </p:nvSpPr>
        <p:spPr>
          <a:xfrm>
            <a:off x="4155281" y="357186"/>
            <a:ext cx="16073438" cy="3429003"/>
          </a:xfrm>
          <a:prstGeom prst="rect">
            <a:avLst/>
          </a:prstGeom>
        </p:spPr>
        <p:txBody>
          <a:bodyPr/>
          <a:lstStyle/>
          <a:p>
            <a:pPr/>
            <a:r>
              <a:t>Background</a:t>
            </a:r>
          </a:p>
        </p:txBody>
      </p:sp>
      <p:sp>
        <p:nvSpPr>
          <p:cNvPr id="169" name="wanted to keep the situation confidential…"/>
          <p:cNvSpPr txBox="1"/>
          <p:nvPr>
            <p:ph type="body" sz="half" idx="1"/>
          </p:nvPr>
        </p:nvSpPr>
        <p:spPr>
          <a:xfrm>
            <a:off x="4155281" y="3893342"/>
            <a:ext cx="16073438" cy="803672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t>The Colonial Pipeline is the largest in the US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t>Darkside is a criminal hacker group, thought to be based in eastern Europe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00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00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